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ags/tag18.xml" ContentType="application/vnd.openxmlformats-officedocument.presentationml.tags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2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  <p:sldMasterId id="2147483772" r:id="rId10"/>
    <p:sldMasterId id="2147483786" r:id="rId11"/>
    <p:sldMasterId id="2147483800" r:id="rId12"/>
    <p:sldMasterId id="2147483814" r:id="rId13"/>
    <p:sldMasterId id="2147483828" r:id="rId14"/>
    <p:sldMasterId id="2147483842" r:id="rId15"/>
    <p:sldMasterId id="2147483856" r:id="rId16"/>
  </p:sldMasterIdLst>
  <p:notesMasterIdLst>
    <p:notesMasterId r:id="rId30"/>
  </p:notesMasterIdLst>
  <p:handoutMasterIdLst>
    <p:handoutMasterId r:id="rId31"/>
  </p:handoutMasterIdLst>
  <p:sldIdLst>
    <p:sldId id="1293" r:id="rId17"/>
    <p:sldId id="1305" r:id="rId18"/>
    <p:sldId id="1383" r:id="rId19"/>
    <p:sldId id="1654" r:id="rId20"/>
    <p:sldId id="1657" r:id="rId21"/>
    <p:sldId id="1658" r:id="rId22"/>
    <p:sldId id="1659" r:id="rId23"/>
    <p:sldId id="1660" r:id="rId24"/>
    <p:sldId id="1663" r:id="rId25"/>
    <p:sldId id="1664" r:id="rId26"/>
    <p:sldId id="1661" r:id="rId27"/>
    <p:sldId id="1662" r:id="rId28"/>
    <p:sldId id="1384" r:id="rId29"/>
  </p:sldIdLst>
  <p:sldSz cx="9144000" cy="6858000" type="screen4x3"/>
  <p:notesSz cx="6797675" cy="9928225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9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630" userDrawn="1">
          <p15:clr>
            <a:srgbClr val="A4A3A4"/>
          </p15:clr>
        </p15:guide>
        <p15:guide id="4" pos="1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巴昆" initials="李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3AFF"/>
    <a:srgbClr val="FF00FF"/>
    <a:srgbClr val="FF6FFF"/>
    <a:srgbClr val="7FFFFE"/>
    <a:srgbClr val="00FFFF"/>
    <a:srgbClr val="FF3300"/>
    <a:srgbClr val="9999FF"/>
    <a:srgbClr val="FF9966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6766" autoAdjust="0"/>
  </p:normalViewPr>
  <p:slideViewPr>
    <p:cSldViewPr showGuides="1">
      <p:cViewPr varScale="1">
        <p:scale>
          <a:sx n="112" d="100"/>
          <a:sy n="112" d="100"/>
        </p:scale>
        <p:origin x="-1584" y="-78"/>
      </p:cViewPr>
      <p:guideLst>
        <p:guide orient="horz" pos="969"/>
        <p:guide orient="horz" pos="630"/>
        <p:guide pos="385"/>
        <p:guide pos="1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38" y="-96"/>
      </p:cViewPr>
      <p:guideLst>
        <p:guide orient="horz" pos="3603"/>
        <p:guide pos="2130"/>
      </p:guideLst>
    </p:cSldViewPr>
  </p:notes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4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2"/>
            <a:ext cx="2946400" cy="494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0"/>
            <a:ext cx="2946400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430220"/>
            <a:ext cx="2946400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B708258-AC03-496B-8C53-A670CD15E7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4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2"/>
            <a:ext cx="2946400" cy="494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6708"/>
            <a:ext cx="5438775" cy="4467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20"/>
            <a:ext cx="2946400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430220"/>
            <a:ext cx="2946400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726" tIns="45864" rIns="91726" bIns="45864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20CF552-5896-4DF4-BEDD-C75306CFA0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284C7-7889-437C-8D44-FB8F7072E3F3}" type="slidenum">
              <a:rPr lang="en-US" altLang="zh-CN" smtClean="0"/>
              <a:pPr/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11188" y="3943350"/>
            <a:ext cx="7999412" cy="69850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zh-CN" sz="2400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549275"/>
            <a:ext cx="1589088" cy="187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2706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4038600"/>
            <a:ext cx="9144000" cy="2632075"/>
          </a:xfrm>
          <a:prstGeom prst="rect">
            <a:avLst/>
          </a:prstGeom>
          <a:solidFill>
            <a:srgbClr val="C0C0C0"/>
          </a:solidFill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>
              <a:defRPr sz="19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053013" y="6319838"/>
            <a:ext cx="4090987" cy="385762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2010 BAUMA CHINA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AutoShape 2"/>
          <p:cNvSpPr>
            <a:spLocks noChangeArrowheads="1"/>
          </p:cNvSpPr>
          <p:nvPr/>
        </p:nvSpPr>
        <p:spPr bwMode="auto">
          <a:xfrm rot="10800000">
            <a:off x="611188" y="908050"/>
            <a:ext cx="3586162" cy="187325"/>
          </a:xfrm>
          <a:custGeom>
            <a:avLst/>
            <a:gdLst>
              <a:gd name="G0" fmla="+- 1005 0 0"/>
            </a:gdLst>
            <a:ahLst/>
            <a:cxnLst>
              <a:cxn ang="0">
                <a:pos x="0" y="0"/>
              </a:cxn>
              <a:cxn ang="0">
                <a:pos x="1005" y="0"/>
              </a:cxn>
              <a:cxn ang="0">
                <a:pos x="100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5" y="0"/>
                </a:lnTo>
                <a:lnTo>
                  <a:pt x="100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prstDash val="sysDot"/>
            <a:round/>
          </a:ln>
        </p:spPr>
        <p:txBody>
          <a:bodyPr rot="10800000"/>
          <a:lstStyle/>
          <a:p>
            <a:pPr>
              <a:defRPr/>
            </a:pPr>
            <a:endParaRPr lang="zh-CN" altLang="zh-CN" sz="2400"/>
          </a:p>
        </p:txBody>
      </p:sp>
      <p:sp>
        <p:nvSpPr>
          <p:cNvPr id="1351683" name="Line 3"/>
          <p:cNvSpPr>
            <a:spLocks noChangeShapeType="1"/>
          </p:cNvSpPr>
          <p:nvPr/>
        </p:nvSpPr>
        <p:spPr bwMode="auto">
          <a:xfrm flipV="1">
            <a:off x="684213" y="6308725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1685" name="Line 5"/>
          <p:cNvSpPr>
            <a:spLocks noChangeShapeType="1"/>
          </p:cNvSpPr>
          <p:nvPr/>
        </p:nvSpPr>
        <p:spPr bwMode="auto">
          <a:xfrm>
            <a:off x="596900" y="1096963"/>
            <a:ext cx="78755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125" name="Picture 6" descr="三一LO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2275" y="223838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687" name="Text Box 7"/>
          <p:cNvSpPr txBox="1">
            <a:spLocks noChangeArrowheads="1"/>
          </p:cNvSpPr>
          <p:nvPr/>
        </p:nvSpPr>
        <p:spPr bwMode="auto">
          <a:xfrm>
            <a:off x="4716463" y="6381750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EC51BE47-C35E-4340-868D-C517E06EEE8A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508625" y="476250"/>
            <a:ext cx="30241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三一港机公司研究院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split dir="in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Line 3"/>
          <p:cNvSpPr>
            <a:spLocks noChangeShapeType="1"/>
          </p:cNvSpPr>
          <p:nvPr/>
        </p:nvSpPr>
        <p:spPr bwMode="auto">
          <a:xfrm flipV="1">
            <a:off x="666750" y="6381750"/>
            <a:ext cx="7880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53734" name="Text Box 6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F36A3572-665A-46F0-A677-A6F51675FA9D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53736" name="Text Box 8"/>
          <p:cNvSpPr txBox="1">
            <a:spLocks noChangeArrowheads="1"/>
          </p:cNvSpPr>
          <p:nvPr/>
        </p:nvSpPr>
        <p:spPr bwMode="auto">
          <a:xfrm>
            <a:off x="4427538" y="6364288"/>
            <a:ext cx="457200" cy="3048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fld id="{B871F357-3C54-4102-9D97-8B5A79A27982}" type="slidenum"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ctr">
                <a:spcBef>
                  <a:spcPct val="50000"/>
                </a:spcBef>
                <a:spcAft>
                  <a:spcPct val="10000"/>
                </a:spcAft>
                <a:buClr>
                  <a:schemeClr val="accent2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zh-CN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13" descr="三一LO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0863" y="142852"/>
            <a:ext cx="2278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29" y="854059"/>
            <a:ext cx="8334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1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20000"/>
        </a:lnSpc>
        <a:spcBef>
          <a:spcPct val="10000"/>
        </a:spcBef>
        <a:spcAft>
          <a:spcPct val="1000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4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468000" y="2565000"/>
            <a:ext cx="7920000" cy="95410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sz="2800" b="1" dirty="0" err="1" smtClean="0">
                <a:ea typeface="黑体" panose="02010609060101010101" pitchFamily="2" charset="-122"/>
                <a:cs typeface="Times New Roman" panose="02020603050405020304" pitchFamily="18" charset="0"/>
              </a:rPr>
              <a:t>Техническое</a:t>
            </a:r>
            <a:r>
              <a:rPr sz="2800" b="1" dirty="0" smtClean="0"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sz="2800" b="1" dirty="0" err="1">
                <a:ea typeface="黑体" panose="02010609060101010101" pitchFamily="2" charset="-122"/>
                <a:cs typeface="Times New Roman" panose="02020603050405020304" pitchFamily="18" charset="0"/>
              </a:rPr>
              <a:t>обслуживание</a:t>
            </a:r>
            <a:r>
              <a:rPr sz="2800" b="1" dirty="0"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ru-RU" sz="2800" b="1" dirty="0" smtClean="0"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sz="2800" b="1" dirty="0" smtClean="0">
                <a:ea typeface="黑体" panose="02010609060101010101" pitchFamily="2" charset="-122"/>
                <a:cs typeface="Times New Roman" panose="02020603050405020304" pitchFamily="18" charset="0"/>
              </a:rPr>
              <a:t>SMHW48V </a:t>
            </a:r>
            <a:r>
              <a:rPr sz="2800" b="1" dirty="0">
                <a:ea typeface="黑体" panose="02010609060101010101" pitchFamily="2" charset="-122"/>
                <a:cs typeface="Times New Roman" panose="02020603050405020304" pitchFamily="18" charset="0"/>
              </a:rPr>
              <a:t>(Isuzu 6HK1)</a:t>
            </a:r>
          </a:p>
        </p:txBody>
      </p:sp>
      <p:pic>
        <p:nvPicPr>
          <p:cNvPr id="4" name="图片 3" descr="E:\抓料机\照片\DSC_0543.jpg"/>
          <p:cNvPicPr/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627784" y="4053021"/>
            <a:ext cx="3914452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b="1" dirty="0" err="1" smtClean="0"/>
              <a:t>Приложение</a:t>
            </a:r>
            <a:r>
              <a:rPr sz="1800" b="1" dirty="0" smtClean="0"/>
              <a:t> </a:t>
            </a:r>
            <a:r>
              <a:rPr sz="1800" b="1" dirty="0"/>
              <a:t>I：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11505" y="1538605"/>
          <a:ext cx="7866380" cy="2648585"/>
        </p:xfrm>
        <a:graphic>
          <a:graphicData uri="http://schemas.openxmlformats.org/drawingml/2006/table">
            <a:tbl>
              <a:tblPr/>
              <a:tblGrid>
                <a:gridCol w="798195"/>
                <a:gridCol w="914400"/>
                <a:gridCol w="2419985"/>
                <a:gridCol w="1270635"/>
                <a:gridCol w="782320"/>
                <a:gridCol w="1680845"/>
              </a:tblGrid>
              <a:tr h="30480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SMHHW48V（五十铃6HK1发动机）保养件和油液更换清单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SMHHW48V (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Isuzu 6HK1)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деталей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и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замены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жидкостей</a:t>
                      </a:r>
                      <a:endParaRPr lang="en-US" altLang="en-US" sz="10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называние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обслуживания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Смазка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литиевая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смазка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B420105000001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4L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Редукторы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поворотных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Трансмиссионное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маслоGL-5 80W/90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60147538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Ведущиймост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коробки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Трансмиссионное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маслоGL-5 80W/90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60147538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90L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Антифриз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Антифриз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170500000016A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50L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отусловии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пополнения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78359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b="1" dirty="0" err="1" smtClean="0"/>
              <a:t>Приложение</a:t>
            </a:r>
            <a:r>
              <a:rPr sz="1800" b="1" dirty="0" smtClean="0"/>
              <a:t> </a:t>
            </a:r>
            <a:r>
              <a:rPr sz="1800" b="1" dirty="0"/>
              <a:t>II：</a:t>
            </a:r>
          </a:p>
          <a:p>
            <a:pPr>
              <a:spcBef>
                <a:spcPct val="50000"/>
              </a:spcBef>
            </a:pPr>
            <a:r>
              <a:rPr sz="1800" b="1" dirty="0" err="1" smtClean="0"/>
              <a:t>Инструкции</a:t>
            </a:r>
            <a:r>
              <a:rPr sz="1800" b="1" dirty="0" smtClean="0"/>
              <a:t> </a:t>
            </a:r>
            <a:r>
              <a:rPr sz="1800" b="1" dirty="0"/>
              <a:t>по настройке системы смазки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l="5050" r="8757" b="46249"/>
          <a:stretch>
            <a:fillRect/>
          </a:stretch>
        </p:blipFill>
        <p:spPr>
          <a:xfrm>
            <a:off x="1259840" y="1845310"/>
            <a:ext cx="6768465" cy="2447925"/>
          </a:xfrm>
          <a:prstGeom prst="rect">
            <a:avLst/>
          </a:prstGeom>
          <a:ln>
            <a:noFill/>
          </a:ln>
        </p:spPr>
      </p:pic>
      <p:sp>
        <p:nvSpPr>
          <p:cNvPr id="7" name="文本框 7"/>
          <p:cNvSpPr txBox="1"/>
          <p:nvPr>
            <p:custDataLst>
              <p:tags r:id="rId2"/>
            </p:custDataLst>
          </p:nvPr>
        </p:nvSpPr>
        <p:spPr>
          <a:xfrm>
            <a:off x="1259840" y="4293235"/>
            <a:ext cx="6786880" cy="70231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0" algn="just" eaLnBrk="1" latinLnBrk="0" hangingPunct="1"/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Советы по настройке:Нажмите и удерживайте одновременно кнопку ▼▲ более 4 секунд, чтобы отпустить обе кнопки, затем нажмите кнопку "E", чтобы войти в режим настройки.</a:t>
            </a:r>
            <a:b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Кнопка "E" выбирает режим, а ▼▲ используется для настройки диапазона. (Только для цикла "Вверх")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78359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b="1" dirty="0" err="1" smtClean="0"/>
              <a:t>Приложение</a:t>
            </a:r>
            <a:r>
              <a:rPr sz="1800" b="1" dirty="0" smtClean="0"/>
              <a:t> </a:t>
            </a:r>
            <a:r>
              <a:rPr sz="1800" b="1" dirty="0"/>
              <a:t>II：</a:t>
            </a:r>
          </a:p>
          <a:p>
            <a:pPr>
              <a:spcBef>
                <a:spcPct val="50000"/>
              </a:spcBef>
            </a:pPr>
            <a:r>
              <a:rPr sz="1800" b="1" dirty="0" err="1" smtClean="0"/>
              <a:t>Инструкции</a:t>
            </a:r>
            <a:r>
              <a:rPr sz="1800" b="1" dirty="0" smtClean="0"/>
              <a:t> </a:t>
            </a:r>
            <a:r>
              <a:rPr sz="1800" b="1" dirty="0"/>
              <a:t>по настройке системы смазки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l="4957" t="55385" r="10103" b="849"/>
          <a:stretch>
            <a:fillRect/>
          </a:stretch>
        </p:blipFill>
        <p:spPr>
          <a:xfrm>
            <a:off x="1619885" y="1972945"/>
            <a:ext cx="5803265" cy="1734185"/>
          </a:xfrm>
          <a:prstGeom prst="rect">
            <a:avLst/>
          </a:prstGeom>
          <a:ln>
            <a:noFill/>
          </a:ln>
        </p:spPr>
      </p:pic>
      <p:sp>
        <p:nvSpPr>
          <p:cNvPr id="8" name="文本框 8"/>
          <p:cNvSpPr txBox="1"/>
          <p:nvPr>
            <p:custDataLst>
              <p:tags r:id="rId2"/>
            </p:custDataLst>
          </p:nvPr>
        </p:nvSpPr>
        <p:spPr>
          <a:xfrm>
            <a:off x="1331913" y="4004628"/>
            <a:ext cx="6517005" cy="12947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Диапазон регулировки.</a:t>
            </a:r>
            <a:b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0P указывает на номер версии программы</a:t>
            </a:r>
            <a:b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1P указывает время отдыха, доступно 30 уровней, представляющих от 1 до 30 часов</a:t>
            </a:r>
            <a:b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2P указывает на сигнал обнаружения давления: 0-99</a:t>
            </a:r>
            <a:b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3P указывает время работы (в минутах) 1-60 минут</a:t>
            </a:r>
            <a:b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2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4P указывает значение низкой температуры (отрицательная температура) 5-50°C</a:t>
            </a:r>
            <a:endParaRPr lang="en-US" altLang="zh-CN" sz="1050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16330" y="5373370"/>
            <a:ext cx="72250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400" b="0" i="1" dirty="0" smtClean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В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соответствии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с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условиями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работы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вашем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объекте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рекомендуется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установить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время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отдыха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смазки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1P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4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часа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, а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время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работы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3P -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5 </a:t>
            </a:r>
            <a:r>
              <a:rPr lang="en-US" sz="1400" b="0" i="1" dirty="0" err="1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минут</a:t>
            </a:r>
            <a:r>
              <a:rPr lang="en-US" sz="1400" b="0" i="1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en-US" altLang="en-US" sz="1400" b="0" i="1" dirty="0">
              <a:solidFill>
                <a:srgbClr val="000000"/>
              </a:solidFill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92653">
            <a:off x="2066290" y="936625"/>
            <a:ext cx="5168900" cy="541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/>
          <p:nvPr/>
        </p:nvSpPr>
        <p:spPr bwMode="auto">
          <a:xfrm>
            <a:off x="273" y="3367316"/>
            <a:ext cx="9158288" cy="1461509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txBody>
          <a:bodyPr lIns="0" tIns="0" rIns="0" bIns="0" anchor="ctr"/>
          <a:lstStyle/>
          <a:p>
            <a:pPr marL="215900" algn="ctr">
              <a:lnSpc>
                <a:spcPct val="120000"/>
              </a:lnSpc>
              <a:defRPr/>
            </a:pPr>
            <a:r>
              <a:rPr lang="ru-RU" sz="4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Gill Sans" charset="0"/>
              </a:rPr>
              <a:t>Спасибо</a:t>
            </a:r>
          </a:p>
          <a:p>
            <a:pPr marL="215900"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Gill Sans" charset="0"/>
              </a:rPr>
              <a:t>品质改变世界</a:t>
            </a: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Gill Sans" charset="0"/>
            </a:endParaRPr>
          </a:p>
          <a:p>
            <a:pPr marL="215900" algn="ctr">
              <a:lnSpc>
                <a:spcPct val="120000"/>
              </a:lnSpc>
              <a:defRPr/>
            </a:pPr>
            <a:endParaRPr lang="zh-CN" alt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809" y="999851"/>
            <a:ext cx="1382192" cy="160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Ⅰ </a:t>
            </a:r>
            <a:r>
              <a:rPr sz="1800" b="1" dirty="0"/>
              <a:t>每天维护项目предметы ежедневного обслуживания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10870" y="1533525"/>
          <a:ext cx="7642225" cy="4665345"/>
        </p:xfrm>
        <a:graphic>
          <a:graphicData uri="http://schemas.openxmlformats.org/drawingml/2006/table">
            <a:tbl>
              <a:tblPr/>
              <a:tblGrid>
                <a:gridCol w="1872615"/>
                <a:gridCol w="5769610"/>
              </a:tblGrid>
              <a:tr h="4273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Проверяйте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смазочного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насоса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пополняйте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течек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охлаждающей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натяжение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ремня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вентилятора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охлаждающей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засорения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гусеница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ослабли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болты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пластины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гусеницы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регулировка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натяжения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гусениц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Захват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всех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точках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болты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крепления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штифта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ослаблены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обшивка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щитки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целы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3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исправность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всех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ламп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индикаторов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кабели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надежно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повреждены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утечек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>
            <p:custDataLst>
              <p:tags r:id="rId1"/>
            </p:custDataLst>
          </p:nvPr>
        </p:nvSpPr>
        <p:spPr>
          <a:xfrm>
            <a:off x="4864418" y="2820670"/>
            <a:ext cx="3014345" cy="2692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en-US" altLang="zh-CN" sz="105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Точка смазки 1: Промежуточные соединения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59523" y="2637155"/>
            <a:ext cx="3640455" cy="28752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864418" y="3166745"/>
            <a:ext cx="3014345" cy="2692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Точка смазки 2: Наверху цилиндр захвата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69498" y="3791585"/>
            <a:ext cx="3014345" cy="2692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Точка смазки 3: внизу цилиндр захвата</a:t>
            </a:r>
          </a:p>
          <a:p>
            <a:pPr algn="just"/>
            <a:r>
              <a: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870133" y="4357370"/>
            <a:ext cx="3014345" cy="2692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Точка смазки 4: точка шарнира захвата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11505" y="1000125"/>
            <a:ext cx="793305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b="0" dirty="0" err="1" smtClean="0">
                <a:solidFill>
                  <a:srgbClr val="000000"/>
                </a:solidFill>
                <a:latin typeface="Wingdings" panose="05000000000000000000" charset="0"/>
                <a:ea typeface="宋体" panose="02010600030101010101" pitchFamily="2" charset="-122"/>
              </a:rPr>
              <a:t>Ø</a:t>
            </a:r>
            <a:r>
              <a:rPr lang="en-US" sz="1800" b="0" dirty="0" err="1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Сливной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захват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с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точками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ежедневной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ручной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смазки</a:t>
            </a:r>
            <a:r>
              <a:rPr lang="zh-CN" sz="1800" b="0" dirty="0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  <a:endParaRPr lang="zh-CN" altLang="en-US" sz="1800" b="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 dirty="0"/>
              <a:t>Ⅱ </a:t>
            </a:r>
            <a:r>
              <a:rPr sz="1800" b="1" dirty="0" err="1" smtClean="0"/>
              <a:t>Техническое</a:t>
            </a:r>
            <a:r>
              <a:rPr sz="1800" b="1" dirty="0" smtClean="0"/>
              <a:t> </a:t>
            </a:r>
            <a:r>
              <a:rPr sz="1800" b="1" dirty="0"/>
              <a:t>обслуживание на 100 часов работы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12140" y="1539240"/>
          <a:ext cx="7553325" cy="1978660"/>
        </p:xfrm>
        <a:graphic>
          <a:graphicData uri="http://schemas.openxmlformats.org/drawingml/2006/table">
            <a:tbl>
              <a:tblPr/>
              <a:tblGrid>
                <a:gridCol w="1914525"/>
                <a:gridCol w="5638800"/>
              </a:tblGrid>
              <a:tr h="742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масляной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ванне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поменяйте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11505" y="3573145"/>
            <a:ext cx="780351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200" b="0" dirty="0">
                <a:solidFill>
                  <a:srgbClr val="000000"/>
                </a:solidFill>
                <a:latin typeface="Wingdings" panose="05000000000000000000" charset="0"/>
                <a:ea typeface="宋体" panose="02010600030101010101" pitchFamily="2" charset="-122"/>
              </a:rPr>
              <a:t>Ø </a:t>
            </a:r>
            <a:r>
              <a:rPr lang="en-US" sz="1200" b="0" dirty="0" err="1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После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100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часов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работы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очистите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фильтрующий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элемент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и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замените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масло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(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метод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очистки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: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замочите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фильтрующий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элемент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в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дизельном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топливе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на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20-30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минут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снимите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фильтрующий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элемент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, а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затем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промойте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дизельным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топливом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чтобы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удалить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оставшуюся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пыль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с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фильтрующего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элемента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).</a:t>
            </a:r>
          </a:p>
          <a:p>
            <a:pPr marL="266700" indent="-266700"/>
            <a:r>
              <a:rPr lang="en-US" sz="1200" b="0" dirty="0">
                <a:solidFill>
                  <a:srgbClr val="000000"/>
                </a:solidFill>
                <a:latin typeface="Wingdings" panose="05000000000000000000" charset="0"/>
                <a:ea typeface="宋体" panose="02010600030101010101" pitchFamily="2" charset="-122"/>
              </a:rPr>
              <a:t>Ø </a:t>
            </a:r>
            <a:r>
              <a:rPr lang="zh-CN" sz="1200" b="0" dirty="0" smtClean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Очистите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масляный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резервуар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и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внутреннюю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поверхность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корпуса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масляного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резервуара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ветошью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смоченной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дизельным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маслом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.</a:t>
            </a:r>
          </a:p>
          <a:p>
            <a:pPr marL="266700" indent="-266700"/>
            <a:r>
              <a:rPr lang="en-US" sz="1200" b="0" dirty="0">
                <a:solidFill>
                  <a:srgbClr val="000000"/>
                </a:solidFill>
                <a:latin typeface="Wingdings" panose="05000000000000000000" charset="0"/>
                <a:ea typeface="宋体" panose="02010600030101010101" pitchFamily="2" charset="-122"/>
              </a:rPr>
              <a:t>Ø </a:t>
            </a:r>
            <a:r>
              <a:rPr lang="en-US" sz="1200" b="0" dirty="0" err="1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Если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условия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работы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суровые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сократите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интервал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очистки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фильтра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, и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наоборот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при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необходимости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увеличьте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интервал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очистки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фильтра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.</a:t>
            </a:r>
          </a:p>
          <a:p>
            <a:pPr marL="266700" indent="-266700"/>
            <a:r>
              <a:rPr lang="en-US" sz="1200" b="0" dirty="0">
                <a:solidFill>
                  <a:srgbClr val="000000"/>
                </a:solidFill>
                <a:latin typeface="Wingdings" panose="05000000000000000000" charset="0"/>
                <a:ea typeface="宋体" panose="02010600030101010101" pitchFamily="2" charset="-122"/>
              </a:rPr>
              <a:t>Ø </a:t>
            </a:r>
            <a:r>
              <a:rPr lang="en-US" sz="1200" b="0" dirty="0" err="1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Заменяйте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ru-RU" altLang="en-US" sz="1200" b="0" dirty="0" err="1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катридж</a:t>
            </a:r>
            <a:r>
              <a:rPr lang="ru-RU" altLang="en-US" sz="1200" b="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</a:t>
            </a:r>
            <a:r>
              <a:rPr lang="ru-RU" alt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а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каждые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6 </a:t>
            </a:r>
            <a:r>
              <a:rPr lang="en-US" sz="12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месяцев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.</a:t>
            </a:r>
            <a:endParaRPr lang="en-US" altLang="en-US" sz="1200" b="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Ⅲ </a:t>
            </a:r>
            <a:r>
              <a:rPr sz="1800" b="1" dirty="0" err="1" smtClean="0"/>
              <a:t>Техническое</a:t>
            </a:r>
            <a:r>
              <a:rPr sz="1800" b="1" dirty="0" smtClean="0"/>
              <a:t> </a:t>
            </a:r>
            <a:r>
              <a:rPr sz="1800" b="1" dirty="0"/>
              <a:t>обслуживание на 500 часов работы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11505" y="1539240"/>
          <a:ext cx="7869555" cy="4262120"/>
        </p:xfrm>
        <a:graphic>
          <a:graphicData uri="http://schemas.openxmlformats.org/drawingml/2006/table">
            <a:tbl>
              <a:tblPr/>
              <a:tblGrid>
                <a:gridCol w="1930400"/>
                <a:gridCol w="5939155"/>
              </a:tblGrid>
              <a:tr h="382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замените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масляного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двигателе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шасси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коробке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ведущем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мосту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залейте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трансмиссионное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8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Поворотный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смазки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поворотной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шестерне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добавьте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смазку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бачке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поворотного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дозаправьте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3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Захват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износа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штифтов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захвата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грейфера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Радиаторы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радиаторов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кондиционира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картриджей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12140" y="5805170"/>
            <a:ext cx="7869555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400" b="0" dirty="0">
                <a:solidFill>
                  <a:srgbClr val="000000"/>
                </a:solidFill>
                <a:latin typeface="Wingdings" panose="05000000000000000000" charset="0"/>
                <a:ea typeface="宋体" panose="02010600030101010101" pitchFamily="2" charset="-122"/>
              </a:rPr>
              <a:t>Ø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Заменяйте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элемент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внутреннего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воздушного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фильтра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кондиционера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каждые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 6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месяцев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.</a:t>
            </a:r>
            <a:endParaRPr lang="en-US" altLang="en-US" sz="1400" b="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Ⅳ </a:t>
            </a:r>
            <a:r>
              <a:rPr sz="1800" b="1" dirty="0" err="1" smtClean="0"/>
              <a:t>Техническое</a:t>
            </a:r>
            <a:r>
              <a:rPr sz="1800" b="1" dirty="0" smtClean="0"/>
              <a:t> </a:t>
            </a:r>
            <a:r>
              <a:rPr sz="1800" b="1" dirty="0"/>
              <a:t>обслуживание на 1000 часов работы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12140" y="1538605"/>
          <a:ext cx="7863840" cy="1701800"/>
        </p:xfrm>
        <a:graphic>
          <a:graphicData uri="http://schemas.openxmlformats.org/drawingml/2006/table">
            <a:tbl>
              <a:tblPr/>
              <a:tblGrid>
                <a:gridCol w="1928495"/>
                <a:gridCol w="5935345"/>
              </a:tblGrid>
              <a:tr h="4254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Поворотный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коробке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поворотного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Топливная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Ⅴ </a:t>
            </a:r>
            <a:r>
              <a:rPr sz="1800" b="1" dirty="0" err="1" smtClean="0"/>
              <a:t>Техническое</a:t>
            </a:r>
            <a:r>
              <a:rPr sz="1800" b="1" dirty="0" smtClean="0"/>
              <a:t> </a:t>
            </a:r>
            <a:r>
              <a:rPr sz="1800" b="1" dirty="0"/>
              <a:t>обслуживание на 2000 часов работы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12140" y="1557020"/>
          <a:ext cx="7837805" cy="2798445"/>
        </p:xfrm>
        <a:graphic>
          <a:graphicData uri="http://schemas.openxmlformats.org/drawingml/2006/table">
            <a:tbl>
              <a:tblPr/>
              <a:tblGrid>
                <a:gridCol w="1921510"/>
                <a:gridCol w="5916295"/>
              </a:tblGrid>
              <a:tr h="840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охлаждающей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шасси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коробке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мостах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Гидравлические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гидравлического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b="1" dirty="0" err="1" smtClean="0"/>
              <a:t>Приложение</a:t>
            </a:r>
            <a:r>
              <a:rPr sz="1800" b="1" dirty="0" smtClean="0"/>
              <a:t> </a:t>
            </a:r>
            <a:r>
              <a:rPr sz="1800" b="1" dirty="0"/>
              <a:t>I：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11505" y="1538605"/>
          <a:ext cx="7877175" cy="4547235"/>
        </p:xfrm>
        <a:graphic>
          <a:graphicData uri="http://schemas.openxmlformats.org/drawingml/2006/table">
            <a:tbl>
              <a:tblPr/>
              <a:tblGrid>
                <a:gridCol w="798830"/>
                <a:gridCol w="916305"/>
                <a:gridCol w="2423160"/>
                <a:gridCol w="1272540"/>
                <a:gridCol w="782955"/>
                <a:gridCol w="1683385"/>
              </a:tblGrid>
              <a:tr h="25717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SMHHW48V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Isuzu 6HK1)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деталей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и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замены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жидкостей</a:t>
                      </a:r>
                      <a:endParaRPr lang="en-US" altLang="en-US" sz="10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называние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обслуживания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Энергетические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фильтраP777868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B222100000641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1个1 шт.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Чистка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Защитный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картридж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фильтраP777869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B222100000640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1个1 шт.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картриджа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замене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фильтра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раза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Масляные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фильтрыP550596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B222100000494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1个1 шт.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Картридж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фильтра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PF-CO-01-01210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60282117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1个1 шт.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грубой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топливаA14-01460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60307173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1个1 шт.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柴油机油Масло для дизельных двигателейCI-4 15W-40 18L/桶Бочка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60208296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28~38L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на500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отусловии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пополнения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масляной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ванне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дизельных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двигателейCI-4 15W-40 18L/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桶Бочка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60208296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4L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11505" y="1000125"/>
            <a:ext cx="8188325" cy="3683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b="1" dirty="0" err="1" smtClean="0"/>
              <a:t>Приложение</a:t>
            </a:r>
            <a:r>
              <a:rPr sz="1800" b="1" dirty="0" smtClean="0"/>
              <a:t> </a:t>
            </a:r>
            <a:r>
              <a:rPr sz="1800" b="1" dirty="0"/>
              <a:t>I：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11505" y="1557000"/>
          <a:ext cx="7866380" cy="4698610"/>
        </p:xfrm>
        <a:graphic>
          <a:graphicData uri="http://schemas.openxmlformats.org/drawingml/2006/table">
            <a:tbl>
              <a:tblPr/>
              <a:tblGrid>
                <a:gridCol w="798195"/>
                <a:gridCol w="914400"/>
                <a:gridCol w="2419985"/>
                <a:gridCol w="1270635"/>
                <a:gridCol w="782320"/>
                <a:gridCol w="1680845"/>
              </a:tblGrid>
              <a:tr h="37680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SMHHW48V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Isuzu 6HK1)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деталей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технического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и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замены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жидкостей</a:t>
                      </a:r>
                      <a:endParaRPr lang="en-US" altLang="en-US" sz="10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называние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обслуживания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Гидравлические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Фильтры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всасывания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маслаP010097C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60274030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Фильтры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возврата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маслаPO-CO-01-01430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60200365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Картридж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0060D010BN4HC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B222100000445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Картридж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дыхательного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клапанаP040089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60186788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Гидравлическое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HV46 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200L/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Бочка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60358219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420L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3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кондиционира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014520-0890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B222100000711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каждые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Внешнийвоздушныйфильтр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SG014300-5090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60250669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каждые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Vремень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AV13×1215GB12732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A230106000403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fc73869-a39f-49cc-815a-6bc9ac5b7f21"/>
  <p:tag name="COMMONDATA" val="eyJoZGlkIjoiYTU2NTBkMGM0ZmZjOWJlOTQ5MmFlMjVlNWRlYzlhY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c06cc71-a1c6-4ff0-b24c-70f14316bb32}"/>
  <p:tag name="TABLE_ENDDRAG_ORIGIN_RECT" val="619*133"/>
  <p:tag name="TABLE_ENDDRAG_RECT" val="48*121*619*1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0340f11-2e65-4ba5-9936-11910d2df82d}"/>
  <p:tag name="TABLE_ENDDRAG_ORIGIN_RECT" val="617*220"/>
  <p:tag name="TABLE_ENDDRAG_RECT" val="48*122*617*2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4ee9e2e-3e0c-4d1e-9ce8-630a2eddd005}"/>
  <p:tag name="TABLE_ENDDRAG_ORIGIN_RECT" val="590*347"/>
  <p:tag name="TABLE_ENDDRAG_RECT" val="48*121*590*3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4ee9e2e-3e0c-4d1e-9ce8-630a2eddd005}"/>
  <p:tag name="TABLE_ENDDRAG_ORIGIN_RECT" val="619*375"/>
  <p:tag name="TABLE_ENDDRAG_RECT" val="48*121*619*3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4ee9e2e-3e0c-4d1e-9ce8-630a2eddd005}"/>
  <p:tag name="TABLE_ENDDRAG_ORIGIN_RECT" val="619*375"/>
  <p:tag name="TABLE_ENDDRAG_RECT" val="48*121*619*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47d762d-887d-46f4-b2ca-27864981d3f1}"/>
  <p:tag name="TABLE_ENDDRAG_ORIGIN_RECT" val="446*363"/>
  <p:tag name="TABLE_ENDDRAG_RECT" val="203*126*446*3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bc4efdf-972a-42bc-939c-a08d167b9c26}"/>
  <p:tag name="TABLE_ENDDRAG_ORIGIN_RECT" val="600*156"/>
  <p:tag name="TABLE_ENDDRAG_RECT" val="48*121*600*1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ffa60c3-ec83-416c-8b89-7dc5622063df}"/>
  <p:tag name="TABLE_ENDDRAG_ORIGIN_RECT" val="622*347"/>
  <p:tag name="TABLE_ENDDRAG_RECT" val="48*121*622*347"/>
</p:tagLst>
</file>

<file path=ppt/theme/theme1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FF0000"/>
      </a:hlink>
      <a:folHlink>
        <a:srgbClr val="00CC00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873</Words>
  <Application>Microsoft Office PowerPoint</Application>
  <PresentationFormat>Экран (4:3)</PresentationFormat>
  <Paragraphs>217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1_Profile</vt:lpstr>
      <vt:lpstr>Profile</vt:lpstr>
      <vt:lpstr>2_Profile</vt:lpstr>
      <vt:lpstr>3_Profile</vt:lpstr>
      <vt:lpstr>4_Profile</vt:lpstr>
      <vt:lpstr>5_Profile</vt:lpstr>
      <vt:lpstr>6_Profile</vt:lpstr>
      <vt:lpstr>7_Profile</vt:lpstr>
      <vt:lpstr>8_Profile</vt:lpstr>
      <vt:lpstr>9_Profile</vt:lpstr>
      <vt:lpstr>10_Profile</vt:lpstr>
      <vt:lpstr>11_Profile</vt:lpstr>
      <vt:lpstr>12_Profile</vt:lpstr>
      <vt:lpstr>13_Profile</vt:lpstr>
      <vt:lpstr>14_Profile</vt:lpstr>
      <vt:lpstr>15_Profile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港口机械有限公司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subject>技术交流</dc:subject>
  <dc:creator>高琛琛</dc:creator>
  <cp:lastModifiedBy>Acer</cp:lastModifiedBy>
  <cp:revision>8208</cp:revision>
  <dcterms:created xsi:type="dcterms:W3CDTF">2001-12-31T23:54:00Z</dcterms:created>
  <dcterms:modified xsi:type="dcterms:W3CDTF">2023-03-16T08:00:47Z</dcterms:modified>
  <cp:category>调研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5C18B5E36E6A4D75A1BD5CF6A545F597</vt:lpwstr>
  </property>
  <property fmtid="{D5CDD505-2E9C-101B-9397-08002B2CF9AE}" pid="3" name="KSOProductBuildVer">
    <vt:lpwstr>2052-11.1.0.12980</vt:lpwstr>
  </property>
</Properties>
</file>